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4"/>
  </p:notesMasterIdLst>
  <p:handoutMasterIdLst>
    <p:handoutMasterId r:id="rId85"/>
  </p:handoutMasterIdLst>
  <p:sldIdLst>
    <p:sldId id="256" r:id="rId2"/>
    <p:sldId id="257" r:id="rId3"/>
    <p:sldId id="258" r:id="rId4"/>
    <p:sldId id="265" r:id="rId5"/>
    <p:sldId id="288" r:id="rId6"/>
    <p:sldId id="289" r:id="rId7"/>
    <p:sldId id="290" r:id="rId8"/>
    <p:sldId id="356" r:id="rId9"/>
    <p:sldId id="269" r:id="rId10"/>
    <p:sldId id="259" r:id="rId11"/>
    <p:sldId id="270" r:id="rId12"/>
    <p:sldId id="276" r:id="rId13"/>
    <p:sldId id="305" r:id="rId14"/>
    <p:sldId id="261" r:id="rId15"/>
    <p:sldId id="355" r:id="rId16"/>
    <p:sldId id="357" r:id="rId17"/>
    <p:sldId id="354" r:id="rId18"/>
    <p:sldId id="358" r:id="rId19"/>
    <p:sldId id="260" r:id="rId20"/>
    <p:sldId id="277" r:id="rId21"/>
    <p:sldId id="367" r:id="rId22"/>
    <p:sldId id="278" r:id="rId23"/>
    <p:sldId id="320" r:id="rId24"/>
    <p:sldId id="341" r:id="rId25"/>
    <p:sldId id="321" r:id="rId26"/>
    <p:sldId id="325" r:id="rId27"/>
    <p:sldId id="359" r:id="rId28"/>
    <p:sldId id="360" r:id="rId29"/>
    <p:sldId id="361" r:id="rId30"/>
    <p:sldId id="362" r:id="rId31"/>
    <p:sldId id="283" r:id="rId32"/>
    <p:sldId id="327" r:id="rId33"/>
    <p:sldId id="293" r:id="rId34"/>
    <p:sldId id="284" r:id="rId35"/>
    <p:sldId id="363" r:id="rId36"/>
    <p:sldId id="262" r:id="rId37"/>
    <p:sldId id="286" r:id="rId38"/>
    <p:sldId id="300" r:id="rId39"/>
    <p:sldId id="364" r:id="rId40"/>
    <p:sldId id="337" r:id="rId41"/>
    <p:sldId id="368" r:id="rId42"/>
    <p:sldId id="371" r:id="rId43"/>
    <p:sldId id="332" r:id="rId44"/>
    <p:sldId id="312" r:id="rId45"/>
    <p:sldId id="301" r:id="rId46"/>
    <p:sldId id="365" r:id="rId47"/>
    <p:sldId id="366" r:id="rId48"/>
    <p:sldId id="330" r:id="rId49"/>
    <p:sldId id="336" r:id="rId50"/>
    <p:sldId id="310" r:id="rId51"/>
    <p:sldId id="275" r:id="rId52"/>
    <p:sldId id="333" r:id="rId53"/>
    <p:sldId id="273" r:id="rId54"/>
    <p:sldId id="369" r:id="rId55"/>
    <p:sldId id="372" r:id="rId56"/>
    <p:sldId id="304" r:id="rId57"/>
    <p:sldId id="294" r:id="rId58"/>
    <p:sldId id="299" r:id="rId59"/>
    <p:sldId id="334" r:id="rId60"/>
    <p:sldId id="279" r:id="rId61"/>
    <p:sldId id="340" r:id="rId62"/>
    <p:sldId id="339" r:id="rId63"/>
    <p:sldId id="379" r:id="rId64"/>
    <p:sldId id="306" r:id="rId65"/>
    <p:sldId id="374" r:id="rId66"/>
    <p:sldId id="307" r:id="rId67"/>
    <p:sldId id="373" r:id="rId68"/>
    <p:sldId id="375" r:id="rId69"/>
    <p:sldId id="376" r:id="rId70"/>
    <p:sldId id="377" r:id="rId71"/>
    <p:sldId id="378" r:id="rId72"/>
    <p:sldId id="308" r:id="rId73"/>
    <p:sldId id="328" r:id="rId74"/>
    <p:sldId id="309" r:id="rId75"/>
    <p:sldId id="331" r:id="rId76"/>
    <p:sldId id="329" r:id="rId77"/>
    <p:sldId id="343" r:id="rId78"/>
    <p:sldId id="352" r:id="rId79"/>
    <p:sldId id="282" r:id="rId80"/>
    <p:sldId id="322" r:id="rId81"/>
    <p:sldId id="323" r:id="rId82"/>
    <p:sldId id="324"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356"/>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7"/>
            <p14:sldId id="354"/>
            <p14:sldId id="358"/>
          </p14:sldIdLst>
        </p14:section>
        <p14:section name="実験設定" id="{57D13AC2-5BAF-4A05-8C94-90F750AD787E}">
          <p14:sldIdLst>
            <p14:sldId id="260"/>
            <p14:sldId id="277"/>
            <p14:sldId id="367"/>
            <p14:sldId id="278"/>
            <p14:sldId id="320"/>
            <p14:sldId id="341"/>
            <p14:sldId id="321"/>
            <p14:sldId id="325"/>
            <p14:sldId id="359"/>
            <p14:sldId id="360"/>
            <p14:sldId id="361"/>
            <p14:sldId id="362"/>
            <p14:sldId id="283"/>
            <p14:sldId id="327"/>
            <p14:sldId id="293"/>
            <p14:sldId id="284"/>
            <p14:sldId id="363"/>
          </p14:sldIdLst>
        </p14:section>
        <p14:section name="結果・考察" id="{828C8D22-B344-4004-83A3-6AAF5B2929D4}">
          <p14:sldIdLst>
            <p14:sldId id="262"/>
            <p14:sldId id="286"/>
            <p14:sldId id="300"/>
            <p14:sldId id="364"/>
            <p14:sldId id="337"/>
            <p14:sldId id="368"/>
            <p14:sldId id="371"/>
          </p14:sldIdLst>
        </p14:section>
        <p14:section name="まとめ・課題" id="{1CDB7562-F34D-405E-9325-C263D6928193}">
          <p14:sldIdLst>
            <p14:sldId id="332"/>
            <p14:sldId id="312"/>
            <p14:sldId id="301"/>
            <p14:sldId id="365"/>
            <p14:sldId id="366"/>
            <p14:sldId id="330"/>
            <p14:sldId id="336"/>
          </p14:sldIdLst>
        </p14:section>
        <p14:section name="予備" id="{BBFA7761-7406-4169-9063-D47FBB3FFA2F}">
          <p14:sldIdLst>
            <p14:sldId id="310"/>
            <p14:sldId id="275"/>
            <p14:sldId id="333"/>
            <p14:sldId id="273"/>
            <p14:sldId id="369"/>
            <p14:sldId id="372"/>
            <p14:sldId id="304"/>
            <p14:sldId id="294"/>
            <p14:sldId id="299"/>
            <p14:sldId id="334"/>
            <p14:sldId id="279"/>
            <p14:sldId id="340"/>
            <p14:sldId id="339"/>
            <p14:sldId id="379"/>
            <p14:sldId id="306"/>
            <p14:sldId id="374"/>
            <p14:sldId id="307"/>
            <p14:sldId id="373"/>
            <p14:sldId id="375"/>
            <p14:sldId id="376"/>
            <p14:sldId id="377"/>
            <p14:sldId id="378"/>
            <p14:sldId id="308"/>
            <p14:sldId id="328"/>
            <p14:sldId id="309"/>
            <p14:sldId id="331"/>
            <p14:sldId id="329"/>
            <p14:sldId id="343"/>
            <p14:sldId id="352"/>
            <p14:sldId id="282"/>
            <p14:sldId id="322"/>
            <p14:sldId id="323"/>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79391" autoAdjust="0"/>
  </p:normalViewPr>
  <p:slideViewPr>
    <p:cSldViewPr snapToGrid="0">
      <p:cViewPr varScale="1">
        <p:scale>
          <a:sx n="60" d="100"/>
          <a:sy n="60" d="100"/>
        </p:scale>
        <p:origin x="1740"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2020/7/13</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2020/7/13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illustration2vec\cite</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イラストのより合理的なベクトル化が期待できる手法である</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02234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r>
              <a:rPr kumimoji="1" lang="ja-JP" altLang="en-US" dirty="0"/>
              <a:t>詳細は資料をご覧ください</a:t>
            </a:r>
            <a:r>
              <a:rPr kumimoji="1" lang="en-US" altLang="ja-JP" dirty="0"/>
              <a:t>.</a:t>
            </a:r>
          </a:p>
          <a:p>
            <a:r>
              <a:rPr kumimoji="1" lang="en-US" altLang="ja-JP" dirty="0"/>
              <a:t>(</a:t>
            </a:r>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から６について実験を行った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r>
              <a:rPr kumimoji="1" lang="ja-JP" altLang="en-US" dirty="0"/>
              <a:t>今回はデータセットの整備上</a:t>
            </a:r>
            <a:r>
              <a:rPr kumimoji="1" lang="en-US" altLang="ja-JP" dirty="0"/>
              <a:t>…</a:t>
            </a:r>
          </a:p>
          <a:p>
            <a:endParaRPr kumimoji="1" lang="en-US" altLang="ja-JP" dirty="0"/>
          </a:p>
          <a:p>
            <a:r>
              <a:rPr kumimoji="1" lang="ja-JP" altLang="en-US" dirty="0"/>
              <a:t>セリフベクトルとコマベクトルを</a:t>
            </a:r>
            <a:r>
              <a:rPr kumimoji="1" lang="en-US" altLang="ja-JP" dirty="0"/>
              <a:t>…</a:t>
            </a:r>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次元のベクトルを識別機への入力としました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多くのタッチにおいて</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どちらの場合でもベースラインをこえることができ</a:t>
            </a:r>
            <a:r>
              <a:rPr kumimoji="1" lang="en-US" altLang="ja-JP" dirty="0"/>
              <a:t>,</a:t>
            </a:r>
          </a:p>
          <a:p>
            <a:r>
              <a:rPr kumimoji="1" lang="en-US" altLang="ja-JP" dirty="0"/>
              <a:t> </a:t>
            </a:r>
            <a:r>
              <a:rPr kumimoji="1" lang="ja-JP" altLang="en-US" dirty="0"/>
              <a:t>また 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を上回ったことから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a:t>
            </a:r>
            <a:r>
              <a:rPr kumimoji="1" lang="en-US" altLang="ja-JP" dirty="0"/>
              <a:t>n </a:t>
            </a:r>
            <a:r>
              <a:rPr kumimoji="1" lang="ja-JP" altLang="en-US" dirty="0"/>
              <a:t>を大きくするにしたがって</a:t>
            </a:r>
            <a:endParaRPr kumimoji="1" lang="en-US" altLang="ja-JP" dirty="0"/>
          </a:p>
          <a:p>
            <a:r>
              <a:rPr kumimoji="1" lang="en-US" altLang="ja-JP" dirty="0"/>
              <a:t>F1</a:t>
            </a:r>
            <a:r>
              <a:rPr kumimoji="1" lang="ja-JP" altLang="en-US" dirty="0"/>
              <a:t>値が増加傾向にあることから</a:t>
            </a:r>
            <a:endParaRPr kumimoji="1" lang="en-US" altLang="ja-JP" dirty="0"/>
          </a:p>
          <a:p>
            <a:r>
              <a:rPr kumimoji="1" lang="ja-JP" altLang="en-US" dirty="0"/>
              <a:t>過去のセリフをより多く考慮することは意味があると推測できる</a:t>
            </a:r>
            <a:r>
              <a:rPr kumimoji="1" lang="en-US" altLang="ja-JP" dirty="0"/>
              <a:t>.</a:t>
            </a:r>
          </a:p>
          <a:p>
            <a:r>
              <a:rPr kumimoji="1" lang="en-US" altLang="ja-JP" dirty="0"/>
              <a:t>N &gt;= 4 </a:t>
            </a:r>
            <a:r>
              <a:rPr kumimoji="1" lang="ja-JP" altLang="en-US" dirty="0"/>
              <a:t>でほとんど結果が変わらないのは</a:t>
            </a:r>
            <a:r>
              <a:rPr kumimoji="1" lang="en-US" altLang="ja-JP" dirty="0"/>
              <a:t>,</a:t>
            </a:r>
          </a:p>
          <a:p>
            <a:r>
              <a:rPr kumimoji="1" lang="en-US" altLang="ja-JP" dirty="0"/>
              <a:t>4 </a:t>
            </a:r>
            <a:r>
              <a:rPr kumimoji="1" lang="ja-JP" altLang="en-US" dirty="0"/>
              <a:t>コマ漫画という性質上</a:t>
            </a:r>
            <a:r>
              <a:rPr kumimoji="1" lang="en-US" altLang="ja-JP" dirty="0"/>
              <a:t>, 4 </a:t>
            </a:r>
            <a:r>
              <a:rPr kumimoji="1" lang="ja-JP" altLang="en-US" dirty="0"/>
              <a:t>コマ内に含まれるセリフの数は十分に少ないことから</a:t>
            </a:r>
            <a:r>
              <a:rPr kumimoji="1" lang="en-US" altLang="ja-JP" dirty="0"/>
              <a:t>, $n$ </a:t>
            </a:r>
            <a:r>
              <a:rPr kumimoji="1" lang="ja-JP" altLang="en-US" dirty="0"/>
              <a:t>を増やしても </a:t>
            </a:r>
            <a:r>
              <a:rPr kumimoji="1" lang="en-US" altLang="ja-JP" dirty="0"/>
              <a:t>``$[$pad$]$" </a:t>
            </a:r>
            <a:r>
              <a:rPr kumimoji="1" lang="ja-JP" altLang="en-US" dirty="0"/>
              <a:t>が入力列に増えるだけの場合が多いことに起因すると考えられる</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7735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最後に実験３の結果です</a:t>
            </a:r>
            <a:r>
              <a:rPr kumimoji="1" lang="en-US" altLang="ja-JP" dirty="0"/>
              <a:t>. </a:t>
            </a:r>
            <a:r>
              <a:rPr kumimoji="1" lang="ja-JP" altLang="en-US" dirty="0"/>
              <a:t>比較として 実験１における </a:t>
            </a:r>
            <a:r>
              <a:rPr kumimoji="1" lang="en-US" altLang="ja-JP" dirty="0"/>
              <a:t>3</a:t>
            </a:r>
            <a:r>
              <a:rPr kumimoji="1" lang="ja-JP" altLang="en-US" dirty="0"/>
              <a:t>タッチについての結果も載せています</a:t>
            </a:r>
            <a:r>
              <a:rPr kumimoji="1" lang="en-US" altLang="ja-JP" dirty="0"/>
              <a:t>.</a:t>
            </a:r>
          </a:p>
          <a:p>
            <a:endParaRPr kumimoji="1" lang="en-US" altLang="ja-JP" dirty="0"/>
          </a:p>
          <a:p>
            <a:r>
              <a:rPr kumimoji="1" lang="en-US" altLang="ja-JP" dirty="0"/>
              <a:t>Accuracy,P-F1</a:t>
            </a:r>
            <a:r>
              <a:rPr kumimoji="1" lang="ja-JP" altLang="en-US" dirty="0"/>
              <a:t>値は実験１と比べても低い結果となったが</a:t>
            </a:r>
            <a:r>
              <a:rPr kumimoji="1" lang="en-US" altLang="ja-JP" dirty="0"/>
              <a:t>,</a:t>
            </a:r>
          </a:p>
          <a:p>
            <a:r>
              <a:rPr kumimoji="1" lang="en-US" altLang="ja-JP" dirty="0"/>
              <a:t>P-Recall</a:t>
            </a:r>
            <a:r>
              <a:rPr kumimoji="1" lang="ja-JP" altLang="en-US" dirty="0" err="1"/>
              <a:t>だけは</a:t>
            </a:r>
            <a:r>
              <a:rPr kumimoji="1" lang="ja-JP" altLang="en-US" dirty="0"/>
              <a:t>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そしてこちらが少年漫画タッチにおけるコマ情報を加味した結果、識別できるようになった例です</a:t>
            </a:r>
            <a:r>
              <a:rPr kumimoji="1" lang="en-US" altLang="ja-JP" dirty="0"/>
              <a:t>. </a:t>
            </a:r>
            <a:r>
              <a:rPr kumimoji="1" lang="ja-JP" altLang="en-US" dirty="0"/>
              <a:t>おそらく我々から見ても喜楽寄りのコマであることが分かることから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また他の画像のベクトル化手法との精度比較し</a:t>
            </a:r>
            <a:r>
              <a:rPr lang="en-US" altLang="ja-JP" sz="1200" cap="none" dirty="0">
                <a:solidFill>
                  <a:schemeClr val="tx1">
                    <a:lumMod val="95000"/>
                  </a:schemeClr>
                </a:solidFill>
              </a:rPr>
              <a:t>i2v</a:t>
            </a:r>
            <a:r>
              <a:rPr lang="ja-JP" altLang="en-US" sz="1200" cap="none" dirty="0">
                <a:solidFill>
                  <a:schemeClr val="tx1">
                    <a:lumMod val="95000"/>
                  </a:schemeClr>
                </a:solidFill>
              </a:rPr>
              <a:t>の妥当性を考慮する必要がある</a:t>
            </a:r>
            <a:r>
              <a:rPr lang="en-US" altLang="ja-JP" sz="1200" cap="none" dirty="0">
                <a:solidFill>
                  <a:schemeClr val="tx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en-US" altLang="ja-JP" dirty="0"/>
              <a:t>! </a:t>
            </a:r>
            <a:r>
              <a:rPr kumimoji="1" lang="ja-JP" altLang="en-US" dirty="0"/>
              <a:t>や </a:t>
            </a:r>
            <a:r>
              <a:rPr kumimoji="1" lang="en-US" altLang="ja-JP" dirty="0"/>
              <a:t>? </a:t>
            </a:r>
            <a:r>
              <a:rPr kumimoji="1" lang="ja-JP" altLang="en-US" dirty="0"/>
              <a:t>といった記号が未知語として扱われているという問題があります。</a:t>
            </a:r>
            <a:endParaRPr kumimoji="1" lang="en-US" altLang="ja-JP" dirty="0"/>
          </a:p>
          <a:p>
            <a:r>
              <a:rPr kumimoji="1" lang="ja-JP" altLang="en-US" dirty="0"/>
              <a:t>左の図のように </a:t>
            </a:r>
            <a:r>
              <a:rPr kumimoji="1" lang="en-US" altLang="ja-JP" dirty="0"/>
              <a:t>! </a:t>
            </a:r>
            <a:r>
              <a:rPr kumimoji="1" lang="ja-JP" altLang="en-US" dirty="0"/>
              <a:t>マークや </a:t>
            </a:r>
            <a:r>
              <a:rPr kumimoji="1" lang="en-US" altLang="ja-JP" dirty="0"/>
              <a:t>? </a:t>
            </a:r>
            <a:r>
              <a:rPr kumimoji="1" lang="ja-JP" altLang="en-US" dirty="0"/>
              <a:t>マークのみで ニュートラルではない感情を示しているケースがあり</a:t>
            </a:r>
            <a:r>
              <a:rPr kumimoji="1" lang="en-US" altLang="ja-JP" dirty="0"/>
              <a:t>,</a:t>
            </a:r>
          </a:p>
          <a:p>
            <a:r>
              <a:rPr kumimoji="1" lang="ja-JP" altLang="en-US" dirty="0"/>
              <a:t>これらの記号を適切に処理する方法を考える必要があるといえます</a:t>
            </a:r>
            <a:r>
              <a:rPr kumimoji="1" lang="en-US" altLang="ja-JP" dirty="0"/>
              <a:t>.</a:t>
            </a:r>
          </a:p>
          <a:p>
            <a:endParaRPr kumimoji="1" lang="en-US" altLang="ja-JP" dirty="0"/>
          </a:p>
          <a:p>
            <a:r>
              <a:rPr kumimoji="1" lang="ja-JP" altLang="en-US" dirty="0"/>
              <a:t>また右の図のように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endParaRPr kumimoji="1" lang="en-US" altLang="ja-JP" dirty="0"/>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で得た分散表現からセリフの感情推定を行った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・過去のセリフをより多く考慮することの有用性を確認</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    =&gt; </a:t>
            </a:r>
            <a:r>
              <a:rPr lang="ja-JP" altLang="en-US" sz="1200" cap="none" dirty="0">
                <a:solidFill>
                  <a:schemeClr val="tx1">
                    <a:lumMod val="95000"/>
                  </a:schemeClr>
                </a:solidFill>
              </a:rPr>
              <a:t>モデルやパラメータ設定に問題あり</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a:t>
            </a:r>
            <a:r>
              <a:rPr lang="en-US" altLang="ja-JP" sz="1200" cap="none" dirty="0">
                <a:solidFill>
                  <a:schemeClr val="tx1">
                    <a:lumMod val="95000"/>
                  </a:schemeClr>
                </a:solidFill>
              </a:rPr>
              <a:t>illustration2vec </a:t>
            </a:r>
            <a:r>
              <a:rPr lang="ja-JP" altLang="en-US" sz="1200" cap="none" dirty="0">
                <a:solidFill>
                  <a:schemeClr val="tx1">
                    <a:lumMod val="95000"/>
                  </a:schemeClr>
                </a:solidFill>
              </a:rPr>
              <a:t>で得たコマの分散表現を加味した</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   </a:t>
            </a:r>
            <a:r>
              <a:rPr lang="ja-JP" altLang="en-US" sz="1200" cap="none" dirty="0">
                <a:solidFill>
                  <a:schemeClr val="tx1">
                    <a:lumMod val="95000"/>
                  </a:schemeClr>
                </a:solidFill>
              </a:rPr>
              <a:t>マルチモーダルな感情推定についても更なる工夫が必要で</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またデータセットの問題として</a:t>
            </a:r>
            <a:endParaRPr kumimoji="1" lang="en-US" altLang="ja-JP" dirty="0"/>
          </a:p>
          <a:p>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日本語の</a:t>
            </a:r>
            <a:r>
              <a:rPr kumimoji="1" lang="en-US" altLang="ja-JP" dirty="0"/>
              <a:t>…</a:t>
            </a:r>
            <a:r>
              <a:rPr kumimoji="1" lang="ja-JP" altLang="en-US" dirty="0"/>
              <a:t>転移させてくることが考えられます</a:t>
            </a:r>
            <a:r>
              <a:rPr kumimoji="1" lang="en-US" altLang="ja-JP" dirty="0"/>
              <a:t>.</a:t>
            </a:r>
          </a:p>
          <a:p>
            <a:endParaRPr kumimoji="1" lang="en-US" altLang="ja-JP" dirty="0"/>
          </a:p>
          <a:p>
            <a:r>
              <a:rPr kumimoji="1" lang="ja-JP" altLang="en-US" dirty="0"/>
              <a:t>そして</a:t>
            </a:r>
            <a:r>
              <a:rPr kumimoji="1" lang="en-US" altLang="ja-JP" dirty="0"/>
              <a:t>Manga109</a:t>
            </a:r>
            <a:r>
              <a:rPr kumimoji="1" lang="ja-JP" altLang="en-US" dirty="0"/>
              <a:t>の</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マンガの内容理解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コマ漫画の</a:t>
            </a:r>
            <a:r>
              <a:rPr kumimoji="1" lang="ja-JP" altLang="en-US" dirty="0"/>
              <a:t>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2020/7/13</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2020/7/13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2020/7/13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2020/7/13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2020/7/13</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2020/7/13</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4.png"/><Relationship Id="rId7" Type="http://schemas.openxmlformats.org/officeDocument/2006/relationships/image" Target="../media/image22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en-US" altLang="ja-JP" cap="none" dirty="0">
                <a:solidFill>
                  <a:schemeClr val="tx1"/>
                </a:solidFill>
              </a:rPr>
              <a:t>Emotional Estimation and </a:t>
            </a:r>
            <a:br>
              <a:rPr lang="en-US" altLang="ja-JP" cap="none" dirty="0">
                <a:solidFill>
                  <a:schemeClr val="tx1"/>
                </a:solidFill>
              </a:rPr>
            </a:br>
            <a:r>
              <a:rPr lang="en-US" altLang="ja-JP" cap="none" dirty="0" err="1">
                <a:solidFill>
                  <a:schemeClr val="tx1"/>
                </a:solidFill>
              </a:rPr>
              <a:t>Multimodalization</a:t>
            </a:r>
            <a:r>
              <a:rPr lang="en-US" altLang="ja-JP" cap="none" dirty="0">
                <a:solidFill>
                  <a:schemeClr val="tx1"/>
                </a:solidFill>
              </a:rPr>
              <a:t> of </a:t>
            </a:r>
            <a:br>
              <a:rPr lang="en-US" altLang="ja-JP" cap="none" dirty="0">
                <a:solidFill>
                  <a:schemeClr val="tx1"/>
                </a:solidFill>
              </a:rPr>
            </a:br>
            <a:r>
              <a:rPr lang="en-US" altLang="ja-JP" cap="none" dirty="0">
                <a:solidFill>
                  <a:schemeClr val="tx1"/>
                </a:solidFill>
              </a:rPr>
              <a:t>Four-Frame Comics </a:t>
            </a:r>
            <a:br>
              <a:rPr lang="en-US" altLang="ja-JP" cap="none" dirty="0">
                <a:solidFill>
                  <a:schemeClr val="tx1"/>
                </a:solidFill>
              </a:rPr>
            </a:br>
            <a:r>
              <a:rPr lang="en-US" altLang="ja-JP" cap="none" dirty="0">
                <a:solidFill>
                  <a:schemeClr val="tx1"/>
                </a:solidFill>
              </a:rPr>
              <a:t>Based on Deep Learning</a:t>
            </a:r>
            <a:endParaRPr kumimoji="1" lang="ja-JP" altLang="en-US" cap="none"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a:bodyPr>
          <a:lstStyle/>
          <a:p>
            <a:pPr algn="r"/>
            <a:r>
              <a:rPr kumimoji="1" lang="ja-JP" altLang="en-US" dirty="0"/>
              <a:t>ソフトウェアシステム研究グループ</a:t>
            </a:r>
            <a:endParaRPr kumimoji="1" lang="en-US" altLang="ja-JP" dirty="0"/>
          </a:p>
          <a:p>
            <a:pPr algn="r"/>
            <a:r>
              <a:rPr lang="en-US" altLang="ja-JP" cap="none"/>
              <a:t>YuseiTakayama</a:t>
            </a:r>
            <a:endParaRPr kumimoji="1" lang="en-US" altLang="ja-JP" cap="none"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62541"/>
          </a:xfrm>
          <a:prstGeom prst="rect">
            <a:avLst/>
          </a:prstGeom>
          <a:noFill/>
        </p:spPr>
        <p:txBody>
          <a:bodyPr wrap="square" rtlCol="0">
            <a:spAutoFit/>
          </a:bodyPr>
          <a:lstStyle/>
          <a:p>
            <a:endParaRPr kumimoji="1" lang="en-US" altLang="ja-JP" sz="3200" dirty="0"/>
          </a:p>
          <a:p>
            <a:pPr marL="342900" indent="-342900">
              <a:buFont typeface="Arial" panose="020B0604020202020204" pitchFamily="34" charset="0"/>
              <a:buChar char="•"/>
            </a:pPr>
            <a:r>
              <a:rPr kumimoji="1" lang="en-US" altLang="ja-JP" sz="2400" dirty="0"/>
              <a:t>Masaki Saito </a:t>
            </a:r>
            <a:r>
              <a:rPr kumimoji="1" lang="ja-JP" altLang="en-US" sz="2400" dirty="0"/>
              <a:t>と </a:t>
            </a:r>
            <a:r>
              <a:rPr kumimoji="1" lang="en-US" altLang="ja-JP" sz="2400" dirty="0"/>
              <a:t>Yusuke Matsui </a:t>
            </a:r>
            <a:r>
              <a:rPr kumimoji="1" lang="ja-JP" altLang="en-US" sz="2400" dirty="0" err="1"/>
              <a:t>らが</a:t>
            </a:r>
            <a:r>
              <a:rPr kumimoji="1" lang="ja-JP" altLang="en-US" sz="2400" dirty="0"/>
              <a:t>提案した</a:t>
            </a:r>
            <a:endParaRPr kumimoji="1" lang="en-US" altLang="ja-JP" sz="2400" dirty="0"/>
          </a:p>
          <a:p>
            <a:r>
              <a:rPr kumimoji="1" lang="en-US" altLang="ja-JP" sz="2400" dirty="0"/>
              <a:t>    </a:t>
            </a:r>
            <a:r>
              <a:rPr kumimoji="1" lang="ja-JP" altLang="en-US" sz="2400" dirty="0"/>
              <a:t>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1600" dirty="0"/>
          </a:p>
          <a:p>
            <a:endParaRPr kumimoji="1" lang="ja-JP" altLang="en-US" sz="16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endParaRPr kumimoji="1" lang="ja-JP" altLang="en-US" sz="1200" dirty="0"/>
          </a:p>
        </p:txBody>
      </p:sp>
    </p:spTree>
    <p:extLst>
      <p:ext uri="{BB962C8B-B14F-4D97-AF65-F5344CB8AC3E}">
        <p14:creationId xmlns:p14="http://schemas.microsoft.com/office/powerpoint/2010/main" val="2928824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本研究ではコマ画像のエンコーダとしてのみ用いる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94334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クラスのセリフの感情推定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err="1">
                <a:solidFill>
                  <a:schemeClr val="tx1"/>
                </a:solidFill>
              </a:rPr>
              <a:t>つの</a:t>
            </a:r>
            <a:r>
              <a:rPr lang="ja-JP" altLang="en-US" sz="2400" cap="none" dirty="0">
                <a:solidFill>
                  <a:schemeClr val="tx1"/>
                </a:solidFill>
              </a:rPr>
              <a:t>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908707" y="2392548"/>
            <a:ext cx="7646627" cy="1522503"/>
          </a:xfrm>
        </p:spPr>
        <p:txBody>
          <a:bodyPr>
            <a:normAutofit/>
          </a:bodyPr>
          <a:lstStyle/>
          <a:p>
            <a:pPr marL="0" indent="0">
              <a:buNone/>
            </a:pPr>
            <a:r>
              <a:rPr lang="ja-JP" altLang="en-US" sz="2000" b="1" cap="none" dirty="0">
                <a:solidFill>
                  <a:schemeClr val="tx1">
                    <a:lumMod val="95000"/>
                  </a:schemeClr>
                </a:solidFill>
              </a:rPr>
              <a:t>日本語 </a:t>
            </a:r>
            <a:r>
              <a:rPr lang="en-US" altLang="ja-JP" sz="2000" b="1" cap="none" dirty="0">
                <a:solidFill>
                  <a:schemeClr val="tx1">
                    <a:lumMod val="95000"/>
                  </a:schemeClr>
                </a:solidFill>
              </a:rPr>
              <a:t>WordNet </a:t>
            </a:r>
            <a:r>
              <a:rPr lang="ja-JP" altLang="en-US" sz="2000" cap="none" dirty="0">
                <a:solidFill>
                  <a:schemeClr val="tx1">
                    <a:lumMod val="95000"/>
                  </a:schemeClr>
                </a:solidFill>
              </a:rPr>
              <a:t>のシソーラスを用いてデータを拡張</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98053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
        <p:nvSpPr>
          <p:cNvPr id="22" name="タイトル 1">
            <a:extLst>
              <a:ext uri="{FF2B5EF4-FFF2-40B4-BE49-F238E27FC236}">
                <a16:creationId xmlns:a16="http://schemas.microsoft.com/office/drawing/2014/main" id="{CE2EFA85-5D9A-4535-ABAF-988DD3E64C90}"/>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cap="none" dirty="0">
                <a:solidFill>
                  <a:schemeClr val="tx1"/>
                </a:solidFill>
              </a:rPr>
              <a:t>Data Augmentation</a:t>
            </a:r>
            <a:endParaRPr lang="ja-JP" altLang="en-US" cap="none" dirty="0">
              <a:solidFill>
                <a:schemeClr val="tx1"/>
              </a:solidFill>
            </a:endParaRPr>
          </a:p>
        </p:txBody>
      </p:sp>
    </p:spTree>
    <p:extLst>
      <p:ext uri="{BB962C8B-B14F-4D97-AF65-F5344CB8AC3E}">
        <p14:creationId xmlns:p14="http://schemas.microsoft.com/office/powerpoint/2010/main" val="81639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140915" y="1635371"/>
            <a:ext cx="3144645" cy="4540735"/>
            <a:chOff x="3691061" y="1890488"/>
            <a:chExt cx="2488924" cy="4424655"/>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3768324" y="1890488"/>
              <a:ext cx="1602019" cy="427202"/>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4452582" cy="3693319"/>
          </a:xfrm>
          <a:prstGeom prst="rect">
            <a:avLst/>
          </a:prstGeom>
          <a:noFill/>
        </p:spPr>
        <p:txBody>
          <a:bodyPr wrap="square" rtlCol="0">
            <a:spAutoFit/>
          </a:bodyPr>
          <a:lstStyle/>
          <a:p>
            <a:r>
              <a:rPr lang="ja-JP" altLang="en-US" sz="2400" dirty="0">
                <a:solidFill>
                  <a:schemeClr val="tx1">
                    <a:lumMod val="95000"/>
                  </a:schemeClr>
                </a:solidFill>
              </a:rPr>
              <a:t>識別器は </a:t>
            </a:r>
            <a:r>
              <a:rPr lang="en-US" altLang="ja-JP" sz="2400" dirty="0">
                <a:solidFill>
                  <a:schemeClr val="tx1">
                    <a:lumMod val="95000"/>
                  </a:schemeClr>
                </a:solidFill>
              </a:rPr>
              <a:t>3 </a:t>
            </a:r>
            <a:r>
              <a:rPr lang="ja-JP" altLang="en-US" sz="2400" dirty="0">
                <a:solidFill>
                  <a:schemeClr val="tx1">
                    <a:lumMod val="95000"/>
                  </a:schemeClr>
                </a:solidFill>
              </a:rPr>
              <a:t>層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の重みをすべて固定</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fixed</a:t>
            </a:r>
          </a:p>
          <a:p>
            <a:r>
              <a:rPr lang="ja-JP" altLang="en-US" sz="2400" dirty="0">
                <a:solidFill>
                  <a:schemeClr val="tx1">
                    <a:lumMod val="95000"/>
                  </a:schemeClr>
                </a:solidFill>
              </a:rPr>
              <a:t>・最終層のパラメータのみ</a:t>
            </a:r>
            <a:endParaRPr lang="en-US" altLang="ja-JP" sz="2400" dirty="0">
              <a:solidFill>
                <a:schemeClr val="tx1">
                  <a:lumMod val="95000"/>
                </a:schemeClr>
              </a:solidFill>
            </a:endParaRPr>
          </a:p>
          <a:p>
            <a:r>
              <a:rPr lang="ja-JP" altLang="en-US" sz="2400" dirty="0">
                <a:solidFill>
                  <a:schemeClr val="tx1">
                    <a:lumMod val="95000"/>
                  </a:schemeClr>
                </a:solidFill>
              </a:rPr>
              <a:t>　チューニング</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のマルチモーダル化</a:t>
            </a:r>
            <a:endParaRPr lang="en-US" altLang="ja-JP" sz="24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データセットの整備上</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少年漫画タッチ</a:t>
            </a:r>
            <a:r>
              <a:rPr lang="en-US" altLang="ja-JP" sz="2100" dirty="0">
                <a:solidFill>
                  <a:schemeClr val="tx1">
                    <a:lumMod val="95000"/>
                  </a:schemeClr>
                </a:solidFill>
              </a:rPr>
              <a:t>, </a:t>
            </a:r>
            <a:r>
              <a:rPr lang="ja-JP" altLang="en-US" sz="2100" u="sng" dirty="0">
                <a:solidFill>
                  <a:schemeClr val="tx1">
                    <a:lumMod val="95000"/>
                  </a:schemeClr>
                </a:solidFill>
              </a:rPr>
              <a:t>青年漫画タッチ</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萌えタッチ</a:t>
            </a:r>
            <a:r>
              <a:rPr lang="ja-JP" altLang="en-US" sz="2100" dirty="0">
                <a:solidFill>
                  <a:schemeClr val="tx1">
                    <a:lumMod val="95000"/>
                  </a:schemeClr>
                </a:solidFill>
              </a:rPr>
              <a:t> のみで実験</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セリフベクトルと</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コマベクトルを </a:t>
            </a:r>
            <a:r>
              <a:rPr lang="en-US" altLang="ja-JP" sz="2100" cap="none" dirty="0" err="1">
                <a:solidFill>
                  <a:schemeClr val="tx1">
                    <a:lumMod val="95000"/>
                  </a:schemeClr>
                </a:solidFill>
              </a:rPr>
              <a:t>concat</a:t>
            </a:r>
            <a:endParaRPr lang="en-US" altLang="ja-JP" sz="2100" cap="none" dirty="0">
              <a:solidFill>
                <a:schemeClr val="tx1">
                  <a:lumMod val="95000"/>
                </a:schemeClr>
              </a:solidFill>
            </a:endParaRPr>
          </a:p>
          <a:p>
            <a:pPr marL="0" indent="0">
              <a:buNone/>
            </a:pPr>
            <a:r>
              <a:rPr lang="ja-JP" altLang="en-US" sz="2100" dirty="0">
                <a:solidFill>
                  <a:schemeClr val="tx1">
                    <a:lumMod val="95000"/>
                  </a:schemeClr>
                </a:solidFill>
              </a:rPr>
              <a:t>したものを識別器への入力とする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5358400" y="2709912"/>
            <a:ext cx="3571875" cy="324715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altLang="ja-JP" sz="2100" dirty="0">
                <a:solidFill>
                  <a:schemeClr val="tx1">
                    <a:lumMod val="95000"/>
                  </a:schemeClr>
                </a:solidFill>
              </a:rPr>
              <a:t>2 </a:t>
            </a:r>
            <a:r>
              <a:rPr lang="ja-JP" altLang="en-US" sz="2100" dirty="0" err="1">
                <a:solidFill>
                  <a:schemeClr val="tx1">
                    <a:lumMod val="95000"/>
                  </a:schemeClr>
                </a:solidFill>
              </a:rPr>
              <a:t>つの</a:t>
            </a:r>
            <a:r>
              <a:rPr lang="ja-JP" altLang="en-US" sz="2100" dirty="0">
                <a:solidFill>
                  <a:schemeClr val="tx1">
                    <a:lumMod val="95000"/>
                  </a:schemeClr>
                </a:solidFill>
              </a:rPr>
              <a:t>実験設定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a:t>
            </a:r>
            <a:r>
              <a:rPr lang="en-US" altLang="ja-JP" sz="2100" dirty="0">
                <a:solidFill>
                  <a:schemeClr val="tx1">
                    <a:lumMod val="95000"/>
                  </a:schemeClr>
                </a:solidFill>
              </a:rPr>
              <a:t>BERT </a:t>
            </a:r>
            <a:r>
              <a:rPr lang="ja-JP" altLang="en-US" sz="2100" dirty="0">
                <a:solidFill>
                  <a:schemeClr val="tx1">
                    <a:lumMod val="95000"/>
                  </a:schemeClr>
                </a:solidFill>
              </a:rPr>
              <a:t>の重みをすべて固定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fixed</a:t>
            </a:r>
          </a:p>
          <a:p>
            <a:pPr marL="0" indent="0">
              <a:buNone/>
            </a:pPr>
            <a:r>
              <a:rPr lang="ja-JP" altLang="en-US" sz="2100" dirty="0">
                <a:solidFill>
                  <a:schemeClr val="tx1">
                    <a:lumMod val="95000"/>
                  </a:schemeClr>
                </a:solidFill>
              </a:rPr>
              <a:t>・最終層のパラメータのみ</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　チューニング</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last layer</a:t>
            </a: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cxnSp>
        <p:nvCxnSpPr>
          <p:cNvPr id="11" name="直線コネクタ 10">
            <a:extLst>
              <a:ext uri="{FF2B5EF4-FFF2-40B4-BE49-F238E27FC236}">
                <a16:creationId xmlns:a16="http://schemas.microsoft.com/office/drawing/2014/main" id="{911DD880-8455-4A79-8997-4963D26E3A03}"/>
              </a:ext>
            </a:extLst>
          </p:cNvPr>
          <p:cNvCxnSpPr>
            <a:cxnSpLocks/>
          </p:cNvCxnSpPr>
          <p:nvPr/>
        </p:nvCxnSpPr>
        <p:spPr>
          <a:xfrm>
            <a:off x="5095875" y="2227901"/>
            <a:ext cx="0" cy="3782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89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F1 </a:t>
            </a:r>
            <a:r>
              <a:rPr lang="ja-JP" altLang="en-US" sz="2400" dirty="0">
                <a:solidFill>
                  <a:schemeClr val="tx1">
                    <a:lumMod val="95000"/>
                  </a:schemeClr>
                </a:solidFill>
              </a:rPr>
              <a:t>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27848855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2373843"/>
              </p:ext>
            </p:extLst>
          </p:nvPr>
        </p:nvGraphicFramePr>
        <p:xfrm>
          <a:off x="4991714" y="1805360"/>
          <a:ext cx="3293844" cy="2106240"/>
        </p:xfrm>
        <a:graphic>
          <a:graphicData uri="http://schemas.openxmlformats.org/drawingml/2006/table">
            <a:tbl>
              <a:tblPr firstRow="1" bandRow="1">
                <a:tableStyleId>{BDBED569-4797-4DF1-A0F4-6AAB3CD982D8}</a:tableStyleId>
              </a:tblPr>
              <a:tblGrid>
                <a:gridCol w="2285386">
                  <a:extLst>
                    <a:ext uri="{9D8B030D-6E8A-4147-A177-3AD203B41FA5}">
                      <a16:colId xmlns:a16="http://schemas.microsoft.com/office/drawing/2014/main" val="498377033"/>
                    </a:ext>
                  </a:extLst>
                </a:gridCol>
                <a:gridCol w="1008458">
                  <a:extLst>
                    <a:ext uri="{9D8B030D-6E8A-4147-A177-3AD203B41FA5}">
                      <a16:colId xmlns:a16="http://schemas.microsoft.com/office/drawing/2014/main" val="3842990007"/>
                    </a:ext>
                  </a:extLst>
                </a:gridCol>
              </a:tblGrid>
              <a:tr h="458049">
                <a:tc gridSpan="2">
                  <a:txBody>
                    <a:bodyPr/>
                    <a:lstStyle/>
                    <a:p>
                      <a:pPr algn="ctr"/>
                      <a:r>
                        <a:rPr kumimoji="1" lang="en-US" altLang="ja-JP" sz="2100" dirty="0">
                          <a:solidFill>
                            <a:schemeClr val="tx1"/>
                          </a:solidFill>
                        </a:rPr>
                        <a:t>[</a:t>
                      </a:r>
                      <a:r>
                        <a:rPr kumimoji="1" lang="ja-JP" altLang="en-US" sz="2100" dirty="0">
                          <a:solidFill>
                            <a:schemeClr val="tx1"/>
                          </a:solidFill>
                        </a:rPr>
                        <a:t>実験 ２</a:t>
                      </a:r>
                      <a:r>
                        <a:rPr kumimoji="1" lang="en-US" altLang="ja-JP" sz="2100" dirty="0">
                          <a:solidFill>
                            <a:schemeClr val="tx1"/>
                          </a:solidFill>
                        </a:rPr>
                        <a:t>] Self-Attention</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b="1" dirty="0"/>
                        <a:t>Bi LSTM </a:t>
                      </a:r>
                      <a:r>
                        <a:rPr kumimoji="1" lang="ja-JP" altLang="en-US" sz="1800" b="1" dirty="0"/>
                        <a:t>入力次元</a:t>
                      </a:r>
                    </a:p>
                  </a:txBody>
                  <a:tcPr marL="68580" marR="68580" marT="34290" marB="34290" anchor="ctr"/>
                </a:tc>
                <a:tc>
                  <a:txBody>
                    <a:bodyPr/>
                    <a:lstStyle/>
                    <a:p>
                      <a:pPr algn="ctr"/>
                      <a:r>
                        <a:rPr kumimoji="1" lang="en-US" altLang="ja-JP" sz="2000" b="1" dirty="0"/>
                        <a:t>768</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b="1" dirty="0"/>
                        <a:t>Bi LSTM </a:t>
                      </a:r>
                      <a:r>
                        <a:rPr kumimoji="1" lang="ja-JP" altLang="en-US" sz="1800" b="1" dirty="0"/>
                        <a:t>隠れ層次元</a:t>
                      </a:r>
                    </a:p>
                  </a:txBody>
                  <a:tcPr marL="68580" marR="68580" marT="34290" marB="34290" anchor="ctr"/>
                </a:tc>
                <a:tc>
                  <a:txBody>
                    <a:bodyPr/>
                    <a:lstStyle/>
                    <a:p>
                      <a:pPr algn="ctr"/>
                      <a:r>
                        <a:rPr kumimoji="1" lang="en-US" altLang="ja-JP" sz="2000" b="1" dirty="0"/>
                        <a:t>128</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b="1" dirty="0"/>
                        <a:t>Attention </a:t>
                      </a:r>
                      <a:r>
                        <a:rPr kumimoji="1" lang="ja-JP" altLang="en-US" sz="1800" b="1" dirty="0"/>
                        <a:t>入力次元</a:t>
                      </a:r>
                    </a:p>
                  </a:txBody>
                  <a:tcPr marL="68580" marR="68580" marT="34290" marB="34290" anchor="ctr"/>
                </a:tc>
                <a:tc>
                  <a:txBody>
                    <a:bodyPr/>
                    <a:lstStyle/>
                    <a:p>
                      <a:pPr algn="ctr"/>
                      <a:r>
                        <a:rPr kumimoji="1" lang="en-US" altLang="ja-JP" sz="2000" b="1" dirty="0"/>
                        <a:t>256</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35708">
                <a:tc>
                  <a:txBody>
                    <a:bodyPr/>
                    <a:lstStyle/>
                    <a:p>
                      <a:pPr algn="ctr"/>
                      <a:r>
                        <a:rPr kumimoji="1" lang="en-US" altLang="ja-JP" sz="1600" b="1" dirty="0"/>
                        <a:t>Attention layer num</a:t>
                      </a:r>
                      <a:endParaRPr kumimoji="1" lang="ja-JP" altLang="en-US" sz="1600" b="1" dirty="0"/>
                    </a:p>
                  </a:txBody>
                  <a:tcPr marL="68580" marR="68580" marT="34290" marB="34290" anchor="ctr"/>
                </a:tc>
                <a:tc>
                  <a:txBody>
                    <a:bodyPr/>
                    <a:lstStyle/>
                    <a:p>
                      <a:pPr algn="ctr"/>
                      <a:r>
                        <a:rPr kumimoji="1" lang="en-US" altLang="ja-JP" sz="1800" b="1" dirty="0"/>
                        <a:t>3</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34381093"/>
              </p:ext>
            </p:extLst>
          </p:nvPr>
        </p:nvGraphicFramePr>
        <p:xfrm>
          <a:off x="856059" y="1841034"/>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 １</a:t>
                      </a:r>
                      <a:r>
                        <a:rPr kumimoji="1" lang="en-US" altLang="ja-JP" sz="2100" dirty="0"/>
                        <a:t>| 3]  3</a:t>
                      </a:r>
                      <a:r>
                        <a:rPr kumimoji="1" lang="ja-JP" altLang="en-US" sz="2100" dirty="0"/>
                        <a:t>層 </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768 | 4864</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b="1" dirty="0"/>
                        <a:t>tanh</a:t>
                      </a:r>
                      <a:r>
                        <a:rPr kumimoji="1" lang="en-US" altLang="ja-JP" sz="1800" dirty="0"/>
                        <a:t> </a:t>
                      </a:r>
                      <a:r>
                        <a:rPr kumimoji="1" lang="en-US" altLang="ja-JP" sz="1800" baseline="50000" dirty="0"/>
                        <a:t>*1</a:t>
                      </a:r>
                      <a:endParaRPr kumimoji="1" lang="en-US" altLang="ja-JP" sz="1800" dirty="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1587062" y="4053341"/>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325609195"/>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0.720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0.447</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0.485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0.723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0.489</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0.510</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P-F1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207458336"/>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898421222"/>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cxnSp>
        <p:nvCxnSpPr>
          <p:cNvPr id="8" name="直線矢印コネクタ 7">
            <a:extLst>
              <a:ext uri="{FF2B5EF4-FFF2-40B4-BE49-F238E27FC236}">
                <a16:creationId xmlns:a16="http://schemas.microsoft.com/office/drawing/2014/main" id="{BC815CB7-1900-4E87-B14A-66A7A42AF390}"/>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3220D16-DDFA-41E9-83D5-AB8C915305E4}"/>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graphicFrame>
        <p:nvGraphicFramePr>
          <p:cNvPr id="10" name="表 9">
            <a:extLst>
              <a:ext uri="{FF2B5EF4-FFF2-40B4-BE49-F238E27FC236}">
                <a16:creationId xmlns:a16="http://schemas.microsoft.com/office/drawing/2014/main" id="{38A41416-FA08-4CC4-8D6C-CE2B88901FD3}"/>
              </a:ext>
            </a:extLst>
          </p:cNvPr>
          <p:cNvGraphicFramePr>
            <a:graphicFrameLocks noGrp="1"/>
          </p:cNvGraphicFramePr>
          <p:nvPr>
            <p:extLst>
              <p:ext uri="{D42A27DB-BD31-4B8C-83A1-F6EECF244321}">
                <p14:modId xmlns:p14="http://schemas.microsoft.com/office/powerpoint/2010/main" val="4099138611"/>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11" name="表 10">
            <a:extLst>
              <a:ext uri="{FF2B5EF4-FFF2-40B4-BE49-F238E27FC236}">
                <a16:creationId xmlns:a16="http://schemas.microsoft.com/office/drawing/2014/main" id="{24807BE2-BA25-4CF3-BCA6-22952DB2AE55}"/>
              </a:ext>
            </a:extLst>
          </p:cNvPr>
          <p:cNvGraphicFramePr>
            <a:graphicFrameLocks noGrp="1"/>
          </p:cNvGraphicFramePr>
          <p:nvPr>
            <p:extLst>
              <p:ext uri="{D42A27DB-BD31-4B8C-83A1-F6EECF244321}">
                <p14:modId xmlns:p14="http://schemas.microsoft.com/office/powerpoint/2010/main" val="3743648883"/>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12" name="タイトル 1">
            <a:extLst>
              <a:ext uri="{FF2B5EF4-FFF2-40B4-BE49-F238E27FC236}">
                <a16:creationId xmlns:a16="http://schemas.microsoft.com/office/drawing/2014/main" id="{CFCD45C3-4FB8-4264-840F-33FE61291B85}"/>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58935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46858832"/>
              </p:ext>
            </p:extLst>
          </p:nvPr>
        </p:nvGraphicFramePr>
        <p:xfrm>
          <a:off x="2104337" y="1677274"/>
          <a:ext cx="5040001" cy="2396553"/>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3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000" b="1" dirty="0"/>
                        <a:t>BERT fixed</a:t>
                      </a:r>
                      <a:endParaRPr kumimoji="1" lang="ja-JP" altLang="en-US" sz="2000" b="1"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0.440</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0.520</a:t>
                      </a:r>
                    </a:p>
                  </a:txBody>
                  <a:tcPr marL="9525" marR="9525" marT="9525" marB="0" anchor="ctr">
                    <a:solidFill>
                      <a:schemeClr val="bg2">
                        <a:lumMod val="50000"/>
                      </a:schemeClr>
                    </a:solidFill>
                  </a:tcP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0.316</a:t>
                      </a:r>
                    </a:p>
                  </a:txBody>
                  <a:tcPr marL="9525" marR="9525" marT="9525" marB="0" anchor="ctr"/>
                </a:tc>
                <a:extLst>
                  <a:ext uri="{0D108BD9-81ED-4DB2-BD59-A6C34878D82A}">
                    <a16:rowId xmlns:a16="http://schemas.microsoft.com/office/drawing/2014/main" val="3030559066"/>
                  </a:ext>
                </a:extLst>
              </a:tr>
              <a:tr h="5049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000" b="1" dirty="0"/>
                        <a:t>BERT last layer</a:t>
                      </a:r>
                      <a:endParaRPr kumimoji="1" lang="ja-JP" altLang="en-US" sz="2000" b="1"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0.637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0.437</a:t>
                      </a:r>
                    </a:p>
                  </a:txBody>
                  <a:tcPr marL="9525" marR="9525" marT="9525" marB="0" anchor="ctr">
                    <a:solidFill>
                      <a:schemeClr val="bg2">
                        <a:lumMod val="50000"/>
                      </a:schemeClr>
                    </a:solidFill>
                  </a:tcP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0.375</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0.751</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07861874"/>
              </p:ext>
            </p:extLst>
          </p:nvPr>
        </p:nvGraphicFramePr>
        <p:xfrm>
          <a:off x="2104337" y="4265806"/>
          <a:ext cx="5040001" cy="1009816"/>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dirty="0"/>
                        <a:t>BERT fixed</a:t>
                      </a:r>
                      <a:endParaRPr kumimoji="1" lang="ja-JP" altLang="en-US" sz="2000" dirty="0"/>
                    </a:p>
                  </a:txBody>
                  <a:tcPr marL="68580" marR="68580" marT="34290" marB="34290" anchor="ctr"/>
                </a:tc>
                <a:tc>
                  <a:txBody>
                    <a:bodyPr/>
                    <a:lstStyle/>
                    <a:p>
                      <a:pPr algn="ctr"/>
                      <a:r>
                        <a:rPr kumimoji="1" lang="en-US" altLang="ja-JP" sz="2400" b="1" u="none" dirty="0">
                          <a:solidFill>
                            <a:srgbClr val="F4B54B"/>
                          </a:solidFill>
                        </a:rPr>
                        <a:t>0.766</a:t>
                      </a:r>
                      <a:endParaRPr kumimoji="1" lang="ja-JP" altLang="en-US" sz="2400" b="1" u="none" dirty="0">
                        <a:solidFill>
                          <a:srgbClr val="F4B54B"/>
                        </a:solidFill>
                      </a:endParaRPr>
                    </a:p>
                  </a:txBody>
                  <a:tcPr marL="68580" marR="68580" marT="34290" marB="34290" anchor="ctr"/>
                </a:tc>
                <a:tc>
                  <a:txBody>
                    <a:bodyPr/>
                    <a:lstStyle/>
                    <a:p>
                      <a:pPr algn="ctr"/>
                      <a:r>
                        <a:rPr kumimoji="1" lang="en-US" altLang="ja-JP" sz="2400" b="1" dirty="0">
                          <a:solidFill>
                            <a:srgbClr val="B7E7D6"/>
                          </a:solidFill>
                        </a:rPr>
                        <a:t>0.312</a:t>
                      </a:r>
                      <a:endParaRPr kumimoji="1" lang="ja-JP" altLang="en-US" sz="2400" b="1" dirty="0">
                        <a:solidFill>
                          <a:srgbClr val="B7E7D6"/>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r h="504908">
                <a:tc>
                  <a:txBody>
                    <a:bodyPr/>
                    <a:lstStyle/>
                    <a:p>
                      <a:pPr algn="ctr"/>
                      <a:r>
                        <a:rPr kumimoji="1" lang="en-US" altLang="ja-JP" sz="2000" dirty="0"/>
                        <a:t>BERT last layer</a:t>
                      </a:r>
                      <a:endParaRPr kumimoji="1" lang="ja-JP" altLang="en-US" sz="2000" dirty="0"/>
                    </a:p>
                  </a:txBody>
                  <a:tcPr marL="68580" marR="68580" marT="34290" marB="34290" anchor="ctr"/>
                </a:tc>
                <a:tc>
                  <a:txBody>
                    <a:bodyPr/>
                    <a:lstStyle/>
                    <a:p>
                      <a:pPr algn="ctr"/>
                      <a:r>
                        <a:rPr kumimoji="1" lang="en-US" altLang="ja-JP" sz="2400" b="0" u="none" dirty="0"/>
                        <a:t>0.720</a:t>
                      </a:r>
                      <a:endParaRPr kumimoji="1" lang="ja-JP" altLang="en-US" sz="2400" b="0" u="none" dirty="0"/>
                    </a:p>
                  </a:txBody>
                  <a:tcPr marL="68580" marR="68580" marT="34290" marB="34290" anchor="ctr"/>
                </a:tc>
                <a:tc>
                  <a:txBody>
                    <a:bodyPr/>
                    <a:lstStyle/>
                    <a:p>
                      <a:pPr algn="ctr"/>
                      <a:r>
                        <a:rPr kumimoji="1" lang="en-US" altLang="ja-JP" sz="2400" b="0" dirty="0">
                          <a:solidFill>
                            <a:schemeClr val="tx1"/>
                          </a:solidFill>
                        </a:rPr>
                        <a:t>0.375</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7" y="4075640"/>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8" name="グループ化 27">
            <a:extLst>
              <a:ext uri="{FF2B5EF4-FFF2-40B4-BE49-F238E27FC236}">
                <a16:creationId xmlns:a16="http://schemas.microsoft.com/office/drawing/2014/main" id="{0717ACF4-71F6-4D3F-B4B7-CD233D172022}"/>
              </a:ext>
            </a:extLst>
          </p:cNvPr>
          <p:cNvGrpSpPr/>
          <p:nvPr/>
        </p:nvGrpSpPr>
        <p:grpSpPr>
          <a:xfrm>
            <a:off x="856061" y="1677274"/>
            <a:ext cx="3558284" cy="2512409"/>
            <a:chOff x="856061" y="1677274"/>
            <a:chExt cx="2017988" cy="1424847"/>
          </a:xfrm>
        </p:grpSpPr>
        <p:pic>
          <p:nvPicPr>
            <p:cNvPr id="3" name="図 2">
              <a:extLst>
                <a:ext uri="{FF2B5EF4-FFF2-40B4-BE49-F238E27FC236}">
                  <a16:creationId xmlns:a16="http://schemas.microsoft.com/office/drawing/2014/main" id="{3B3D7189-67C0-412D-9582-0360F3C06CB4}"/>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74636" r="51517" b="4587"/>
            <a:stretch/>
          </p:blipFill>
          <p:spPr>
            <a:xfrm>
              <a:off x="856061" y="1677274"/>
              <a:ext cx="2017988" cy="1424847"/>
            </a:xfrm>
            <a:prstGeom prst="rect">
              <a:avLst/>
            </a:prstGeom>
          </p:spPr>
        </p:pic>
        <p:sp>
          <p:nvSpPr>
            <p:cNvPr id="19" name="正方形/長方形 18">
              <a:extLst>
                <a:ext uri="{FF2B5EF4-FFF2-40B4-BE49-F238E27FC236}">
                  <a16:creationId xmlns:a16="http://schemas.microsoft.com/office/drawing/2014/main" id="{9A9E51B1-5E92-44AC-A6D4-ADE909C02F83}"/>
                </a:ext>
              </a:extLst>
            </p:cNvPr>
            <p:cNvSpPr/>
            <p:nvPr/>
          </p:nvSpPr>
          <p:spPr>
            <a:xfrm>
              <a:off x="2345433" y="1760408"/>
              <a:ext cx="528616" cy="107250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6" name="グループ化 25">
            <a:extLst>
              <a:ext uri="{FF2B5EF4-FFF2-40B4-BE49-F238E27FC236}">
                <a16:creationId xmlns:a16="http://schemas.microsoft.com/office/drawing/2014/main" id="{F26211EE-B954-46AC-90F8-DA939BE2EEAF}"/>
              </a:ext>
            </a:extLst>
          </p:cNvPr>
          <p:cNvGrpSpPr/>
          <p:nvPr/>
        </p:nvGrpSpPr>
        <p:grpSpPr>
          <a:xfrm>
            <a:off x="4570809" y="1677273"/>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4">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856060" y="429728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5">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3">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3">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cxnSpLocks/>
            <a:endCxn id="8" idx="3"/>
          </p:cNvCxnSpPr>
          <p:nvPr/>
        </p:nvCxnSpPr>
        <p:spPr>
          <a:xfrm flipH="1">
            <a:off x="2427638" y="2081157"/>
            <a:ext cx="883121" cy="543701"/>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477551"/>
            <a:ext cx="1318971" cy="329219"/>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3217994" y="1838996"/>
            <a:ext cx="1162878" cy="523220"/>
          </a:xfrm>
          <a:prstGeom prst="rect">
            <a:avLst/>
          </a:prstGeom>
          <a:noFill/>
        </p:spPr>
        <p:txBody>
          <a:bodyPr wrap="square" rtlCol="0">
            <a:spAutoFit/>
          </a:bodyPr>
          <a:lstStyle/>
          <a:p>
            <a:pPr algn="ctr"/>
            <a:r>
              <a:rPr kumimoji="1" lang="ja-JP" altLang="en-US" sz="2800" b="1"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098078" y="5163173"/>
            <a:ext cx="1162878" cy="523220"/>
          </a:xfrm>
          <a:prstGeom prst="rect">
            <a:avLst/>
          </a:prstGeom>
          <a:noFill/>
        </p:spPr>
        <p:txBody>
          <a:bodyPr wrap="square" rtlCol="0">
            <a:spAutoFit/>
          </a:bodyPr>
          <a:lstStyle/>
          <a:p>
            <a:pPr algn="ctr"/>
            <a:r>
              <a:rPr kumimoji="1" lang="ja-JP" altLang="en-US" sz="2800" dirty="0"/>
              <a:t>驚愕</a:t>
            </a:r>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sp>
        <p:nvSpPr>
          <p:cNvPr id="17" name="正方形/長方形 16">
            <a:extLst>
              <a:ext uri="{FF2B5EF4-FFF2-40B4-BE49-F238E27FC236}">
                <a16:creationId xmlns:a16="http://schemas.microsoft.com/office/drawing/2014/main" id="{502B0CA8-0047-41BC-A781-84BF888A5AB7}"/>
              </a:ext>
            </a:extLst>
          </p:cNvPr>
          <p:cNvSpPr/>
          <p:nvPr/>
        </p:nvSpPr>
        <p:spPr>
          <a:xfrm>
            <a:off x="1019503" y="2974428"/>
            <a:ext cx="319120" cy="26350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4">
            <a:extLst>
              <a:ext uri="{28A0092B-C50C-407E-A947-70E740481C1C}">
                <a14:useLocalDpi xmlns:a14="http://schemas.microsoft.com/office/drawing/2010/main" val="0"/>
              </a:ext>
            </a:extLst>
          </a:blip>
          <a:srcRect l="50458" t="4750" r="5223" b="46361"/>
          <a:stretch/>
        </p:blipFill>
        <p:spPr>
          <a:xfrm>
            <a:off x="4763130" y="1863032"/>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7144338" y="2611619"/>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5131607" y="5048408"/>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stCxn id="16" idx="2"/>
          </p:cNvCxnSpPr>
          <p:nvPr/>
        </p:nvCxnSpPr>
        <p:spPr>
          <a:xfrm>
            <a:off x="4570811"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359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・過去のセリフをより多く考慮することの有用性を確認</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=&gt; </a:t>
            </a:r>
            <a:r>
              <a:rPr lang="ja-JP" altLang="en-US" sz="2400" cap="none" dirty="0">
                <a:solidFill>
                  <a:schemeClr val="tx1">
                    <a:lumMod val="95000"/>
                  </a:schemeClr>
                </a:solidFill>
              </a:rPr>
              <a:t>モデルやパラメータ設定に問題あり</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a:t>
            </a:r>
            <a:r>
              <a:rPr lang="ja-JP" altLang="en-US" sz="2400" cap="none">
                <a:solidFill>
                  <a:schemeClr val="tx1">
                    <a:lumMod val="95000"/>
                  </a:schemeClr>
                </a:solidFill>
              </a:rPr>
              <a:t>コマの画像情報を</a:t>
            </a:r>
            <a:r>
              <a:rPr lang="ja-JP" altLang="en-US" sz="2400" cap="none" dirty="0">
                <a:solidFill>
                  <a:schemeClr val="tx1">
                    <a:lumMod val="95000"/>
                  </a:schemeClr>
                </a:solidFill>
              </a:rPr>
              <a:t>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マルチモーダルな感情推定についても更なる工夫が必要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2"/>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endParaRPr kumimoji="1" lang="en-US" altLang="ja-JP" sz="2400" dirty="0">
              <a:solidFill>
                <a:schemeClr val="tx1">
                  <a:lumMod val="95000"/>
                </a:schemeClr>
              </a:solidFill>
            </a:endParaRPr>
          </a:p>
          <a:p>
            <a:r>
              <a:rPr lang="en-US" altLang="ja-JP" sz="2400" dirty="0">
                <a:solidFill>
                  <a:schemeClr val="tx1">
                    <a:lumMod val="95000"/>
                  </a:schemeClr>
                </a:solidFill>
              </a:rPr>
              <a:t>4 </a:t>
            </a:r>
            <a:r>
              <a:rPr lang="ja-JP" altLang="en-US" sz="2400" dirty="0">
                <a:solidFill>
                  <a:schemeClr val="tx1">
                    <a:lumMod val="95000"/>
                  </a:schemeClr>
                </a:solidFill>
              </a:rPr>
              <a:t>コマ漫画ストーリーデータセットのみでの</a:t>
            </a:r>
            <a:endParaRPr lang="en-US" altLang="ja-JP" sz="2400" dirty="0">
              <a:solidFill>
                <a:schemeClr val="tx1">
                  <a:lumMod val="95000"/>
                </a:schemeClr>
              </a:solidFill>
            </a:endParaRPr>
          </a:p>
          <a:p>
            <a:r>
              <a:rPr lang="ja-JP" altLang="en-US" sz="2400" dirty="0">
                <a:solidFill>
                  <a:schemeClr val="tx1">
                    <a:lumMod val="95000"/>
                  </a:schemeClr>
                </a:solidFill>
              </a:rPr>
              <a:t>訓練・テスト では精度の向上が困難</a:t>
            </a:r>
            <a:endParaRPr lang="en-US" altLang="ja-JP" sz="2400" dirty="0">
              <a:solidFill>
                <a:srgbClr val="F4B54B"/>
              </a:solidFill>
            </a:endParaRPr>
          </a:p>
          <a:p>
            <a:endParaRPr lang="en-US" altLang="ja-JP" sz="2000" dirty="0">
              <a:solidFill>
                <a:srgbClr val="F4B54B"/>
              </a:solidFill>
            </a:endParaRPr>
          </a:p>
          <a:p>
            <a:r>
              <a:rPr lang="en-US" altLang="ja-JP" sz="2000" dirty="0"/>
              <a:t>=&gt;</a:t>
            </a:r>
            <a:r>
              <a:rPr lang="ja-JP" altLang="en-US" sz="2000" dirty="0"/>
              <a:t>日本語極性評価データセットを用いて</a:t>
            </a:r>
            <a:endParaRPr lang="en-US" altLang="ja-JP" sz="2000" dirty="0"/>
          </a:p>
          <a:p>
            <a:r>
              <a:rPr lang="en-US" altLang="ja-JP" sz="2000" dirty="0"/>
              <a:t>     BERT </a:t>
            </a:r>
            <a:r>
              <a:rPr lang="ja-JP" altLang="en-US" sz="2000" dirty="0"/>
              <a:t>を </a:t>
            </a:r>
            <a:r>
              <a:rPr lang="en-US" altLang="ja-JP" sz="2000" dirty="0"/>
              <a:t>fine tuning </a:t>
            </a:r>
            <a:r>
              <a:rPr lang="ja-JP" altLang="en-US" sz="2000" dirty="0"/>
              <a:t>し</a:t>
            </a:r>
            <a:r>
              <a:rPr lang="en-US" altLang="ja-JP" sz="2000" dirty="0"/>
              <a:t>, </a:t>
            </a:r>
            <a:r>
              <a:rPr lang="en-US" altLang="ja-JP" sz="2000" dirty="0">
                <a:solidFill>
                  <a:schemeClr val="tx1">
                    <a:lumMod val="95000"/>
                  </a:schemeClr>
                </a:solidFill>
              </a:rPr>
              <a:t>4 </a:t>
            </a:r>
            <a:r>
              <a:rPr lang="ja-JP" altLang="en-US" sz="2000" dirty="0">
                <a:solidFill>
                  <a:schemeClr val="tx1">
                    <a:lumMod val="95000"/>
                  </a:schemeClr>
                </a:solidFill>
              </a:rPr>
              <a:t>コマ漫画ストーリーデータセットでの</a:t>
            </a:r>
            <a:endParaRPr lang="en-US" altLang="ja-JP" sz="20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感情推定問題に転移させる</a:t>
            </a:r>
            <a:endParaRPr lang="en-US" altLang="ja-JP" sz="2000" dirty="0">
              <a:solidFill>
                <a:schemeClr val="tx1">
                  <a:lumMod val="95000"/>
                </a:schemeClr>
              </a:solidFill>
            </a:endParaRPr>
          </a:p>
          <a:p>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400" dirty="0"/>
              <a:t>Manga 109 </a:t>
            </a:r>
            <a:r>
              <a:rPr lang="ja-JP" altLang="en-US" sz="2400" dirty="0"/>
              <a:t>のセリフデータを用いた</a:t>
            </a:r>
            <a:endParaRPr lang="en-US" altLang="ja-JP" sz="2400" dirty="0"/>
          </a:p>
          <a:p>
            <a:r>
              <a:rPr lang="ja-JP" altLang="en-US" sz="2400" dirty="0"/>
              <a:t>半教師あり学習も可能</a:t>
            </a:r>
            <a:endParaRPr lang="en-US" altLang="ja-JP" sz="2400" dirty="0"/>
          </a:p>
          <a:p>
            <a:endParaRPr lang="en-US" altLang="ja-JP" sz="2400" dirty="0">
              <a:solidFill>
                <a:srgbClr val="F4B54B"/>
              </a:solidFill>
            </a:endParaRPr>
          </a:p>
          <a:p>
            <a:endParaRPr lang="en-US" altLang="ja-JP" sz="2400" dirty="0">
              <a:solidFill>
                <a:srgbClr val="F4B54B"/>
              </a:solidFill>
            </a:endParaRPr>
          </a:p>
          <a:p>
            <a:endParaRPr kumimoji="1" lang="ja-JP" altLang="en-US" dirty="0"/>
          </a:p>
        </p:txBody>
      </p:sp>
    </p:spTree>
    <p:extLst>
      <p:ext uri="{BB962C8B-B14F-4D97-AF65-F5344CB8AC3E}">
        <p14:creationId xmlns:p14="http://schemas.microsoft.com/office/powerpoint/2010/main" val="1255242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1549971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 'DVD',</a:t>
            </a:r>
          </a:p>
          <a:p>
            <a:r>
              <a:rPr kumimoji="1" lang="en-US" altLang="ja-JP" sz="6600" dirty="0">
                <a:latin typeface="Arial" panose="020B0604020202020204" pitchFamily="34" charset="0"/>
                <a:cs typeface="Arial" panose="020B0604020202020204" pitchFamily="34" charset="0"/>
              </a:rPr>
              <a:t>'B', '!',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78</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Tree>
    <p:extLst>
      <p:ext uri="{BB962C8B-B14F-4D97-AF65-F5344CB8AC3E}">
        <p14:creationId xmlns:p14="http://schemas.microsoft.com/office/powerpoint/2010/main" val="3568513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Tree>
    <p:extLst>
      <p:ext uri="{BB962C8B-B14F-4D97-AF65-F5344CB8AC3E}">
        <p14:creationId xmlns:p14="http://schemas.microsoft.com/office/powerpoint/2010/main" val="44475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22400</TotalTime>
  <Words>6110</Words>
  <Application>Microsoft Office PowerPoint</Application>
  <PresentationFormat>画面に合わせる (4:3)</PresentationFormat>
  <Paragraphs>1261</Paragraphs>
  <Slides>82</Slides>
  <Notes>64</Notes>
  <HiddenSlides>11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82</vt:i4>
      </vt:variant>
    </vt:vector>
  </HeadingPairs>
  <TitlesOfParts>
    <vt:vector size="91" baseType="lpstr">
      <vt:lpstr>BIZ UDP明朝 Medium</vt:lpstr>
      <vt:lpstr>ＭＳ ゴシック</vt:lpstr>
      <vt:lpstr>游ゴシック</vt:lpstr>
      <vt:lpstr>Arial</vt:lpstr>
      <vt:lpstr>Cambria Math</vt:lpstr>
      <vt:lpstr>Century Gothic</vt:lpstr>
      <vt:lpstr>Consolas</vt:lpstr>
      <vt:lpstr>Wingdings</vt:lpstr>
      <vt:lpstr>メッシュ</vt:lpstr>
      <vt:lpstr>Emotional Estimation and  Multimodalization of  Four-Frame Comics  Based on Deep Learning</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7 種類)</vt:lpstr>
      <vt:lpstr>発表の流れ</vt:lpstr>
      <vt:lpstr>BERT</vt:lpstr>
      <vt:lpstr>BERT</vt:lpstr>
      <vt:lpstr>Illustrarion2Vec</vt:lpstr>
      <vt:lpstr>Illustrarion2Vec</vt:lpstr>
      <vt:lpstr>発表の流れ</vt:lpstr>
      <vt:lpstr>実験</vt:lpstr>
      <vt:lpstr>実験</vt:lpstr>
      <vt:lpstr>実験</vt:lpstr>
      <vt:lpstr>実験</vt:lpstr>
      <vt:lpstr>実験 1 : セリフ 1 文の感情推定 </vt:lpstr>
      <vt:lpstr>実験 2 : 過去のセリフを考慮した感情推定 </vt:lpstr>
      <vt:lpstr>実験 2 </vt:lpstr>
      <vt:lpstr>実験 2 </vt:lpstr>
      <vt:lpstr>実験 2 </vt:lpstr>
      <vt:lpstr>実験 3 : マルチモーダルな感情推定の検討 </vt:lpstr>
      <vt:lpstr>PowerPoint プレゼンテーション</vt:lpstr>
      <vt:lpstr>実験設定 (実験 1 ・２・ 3 共通)</vt:lpstr>
      <vt:lpstr>実験 2 の学習時おける入力列の制限</vt:lpstr>
      <vt:lpstr>データ数</vt:lpstr>
      <vt:lpstr>パラメータ（実験設定）</vt:lpstr>
      <vt:lpstr>パラメータ（識別器）</vt:lpstr>
      <vt:lpstr>発表の流れ</vt:lpstr>
      <vt:lpstr>実験 1</vt:lpstr>
      <vt:lpstr>実験 2</vt:lpstr>
      <vt:lpstr>実験 2</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PowerPoint プレゼンテーション</vt:lpstr>
      <vt:lpstr>PowerPoint プレゼンテーション</vt:lpstr>
      <vt:lpstr>Word2Vec</vt:lpstr>
      <vt:lpstr>Doc2Vec</vt:lpstr>
      <vt:lpstr>Doc2Vec</vt:lpstr>
      <vt:lpstr>Long short-term memory (LSTM)</vt:lpstr>
      <vt:lpstr>VGG</vt:lpstr>
      <vt:lpstr>Self-Attention</vt:lpstr>
      <vt:lpstr>Doc2Vec 学習パラメータ</vt:lpstr>
      <vt:lpstr>CosineAnnealingLR</vt:lpstr>
      <vt:lpstr>実験　データ処理順まとめ</vt:lpstr>
      <vt:lpstr>実験　学習時間</vt:lpstr>
      <vt:lpstr>評価指標</vt:lpstr>
      <vt:lpstr>コサイン類似度 とは</vt:lpstr>
      <vt:lpstr>Optuna とは</vt:lpstr>
      <vt:lpstr>BERT への入力形式 改善案</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実験 2 </vt:lpstr>
      <vt:lpstr>実験 2</vt:lpstr>
      <vt:lpstr>実験 2</vt:lpstr>
      <vt:lpstr>実験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440</cp:revision>
  <dcterms:created xsi:type="dcterms:W3CDTF">2020-01-13T19:40:26Z</dcterms:created>
  <dcterms:modified xsi:type="dcterms:W3CDTF">2020-07-12T15:44:51Z</dcterms:modified>
</cp:coreProperties>
</file>